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302" r:id="rId2"/>
    <p:sldId id="259" r:id="rId3"/>
    <p:sldId id="318" r:id="rId4"/>
    <p:sldId id="320" r:id="rId5"/>
    <p:sldId id="312" r:id="rId6"/>
    <p:sldId id="319" r:id="rId7"/>
    <p:sldId id="321" r:id="rId8"/>
    <p:sldId id="323" r:id="rId9"/>
    <p:sldId id="324" r:id="rId10"/>
    <p:sldId id="313" r:id="rId11"/>
    <p:sldId id="314" r:id="rId12"/>
    <p:sldId id="306" r:id="rId13"/>
    <p:sldId id="266" r:id="rId14"/>
    <p:sldId id="261" r:id="rId15"/>
    <p:sldId id="308" r:id="rId16"/>
    <p:sldId id="307" r:id="rId17"/>
    <p:sldId id="309" r:id="rId18"/>
    <p:sldId id="316" r:id="rId19"/>
    <p:sldId id="31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02"/>
  </p:normalViewPr>
  <p:slideViewPr>
    <p:cSldViewPr snapToGrid="0" snapToObjects="1" showGuides="1">
      <p:cViewPr varScale="1">
        <p:scale>
          <a:sx n="82" d="100"/>
          <a:sy n="82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3F7E6-A004-4021-9462-A1C43E25A0EE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D0C4138B-C3DD-4210-81DB-076045F1E8C3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Feature Extraction</a:t>
          </a:r>
        </a:p>
      </dgm:t>
    </dgm:pt>
    <dgm:pt modelId="{D68BFC25-AEAF-46ED-B6AD-8DFD4901CFD0}" type="parTrans" cxnId="{9E80AEA1-D022-4A13-9C90-C9C70DB0D396}">
      <dgm:prSet/>
      <dgm:spPr/>
      <dgm:t>
        <a:bodyPr/>
        <a:lstStyle/>
        <a:p>
          <a:endParaRPr lang="en-US"/>
        </a:p>
      </dgm:t>
    </dgm:pt>
    <dgm:pt modelId="{6401E22A-24D9-4282-86FD-A84FEE5D1B60}" type="sibTrans" cxnId="{9E80AEA1-D022-4A13-9C90-C9C70DB0D396}">
      <dgm:prSet/>
      <dgm:spPr/>
      <dgm:t>
        <a:bodyPr/>
        <a:lstStyle/>
        <a:p>
          <a:endParaRPr lang="en-US"/>
        </a:p>
      </dgm:t>
    </dgm:pt>
    <dgm:pt modelId="{F3AC268F-767A-4966-AC11-03CE9283336B}">
      <dgm:prSet phldrT="[Text]"/>
      <dgm:spPr/>
      <dgm:t>
        <a:bodyPr/>
        <a:lstStyle/>
        <a:p>
          <a:r>
            <a:rPr lang="en-US" dirty="0"/>
            <a:t>Encoder</a:t>
          </a:r>
        </a:p>
      </dgm:t>
    </dgm:pt>
    <dgm:pt modelId="{53C75B58-D5D4-4213-9BA7-A8E25534E42E}" type="sibTrans" cxnId="{4B906815-544D-4FCA-9B16-EEADD2DC6E03}">
      <dgm:prSet/>
      <dgm:spPr/>
      <dgm:t>
        <a:bodyPr/>
        <a:lstStyle/>
        <a:p>
          <a:endParaRPr lang="en-US"/>
        </a:p>
      </dgm:t>
    </dgm:pt>
    <dgm:pt modelId="{A1F52155-0346-4EF3-9105-16286B21A960}" type="parTrans" cxnId="{4B906815-544D-4FCA-9B16-EEADD2DC6E03}">
      <dgm:prSet/>
      <dgm:spPr/>
      <dgm:t>
        <a:bodyPr/>
        <a:lstStyle/>
        <a:p>
          <a:endParaRPr lang="en-US"/>
        </a:p>
      </dgm:t>
    </dgm:pt>
    <dgm:pt modelId="{245C4779-8631-49CA-848E-E8617284B2FE}">
      <dgm:prSet phldrT="[Text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Decoder</a:t>
          </a:r>
        </a:p>
      </dgm:t>
    </dgm:pt>
    <dgm:pt modelId="{4B1A9B16-B75F-4E9A-BD1C-9E0F0B751226}" type="sibTrans" cxnId="{1E48E664-FFA5-4745-AD28-579CB70C4E11}">
      <dgm:prSet/>
      <dgm:spPr/>
      <dgm:t>
        <a:bodyPr/>
        <a:lstStyle/>
        <a:p>
          <a:endParaRPr lang="en-US"/>
        </a:p>
      </dgm:t>
    </dgm:pt>
    <dgm:pt modelId="{3AEECC4B-31A4-48DD-8166-F88B5969F410}" type="parTrans" cxnId="{1E48E664-FFA5-4745-AD28-579CB70C4E11}">
      <dgm:prSet/>
      <dgm:spPr/>
      <dgm:t>
        <a:bodyPr/>
        <a:lstStyle/>
        <a:p>
          <a:endParaRPr lang="en-US"/>
        </a:p>
      </dgm:t>
    </dgm:pt>
    <dgm:pt modelId="{9B7D9A4A-3770-484F-A6D4-05B6FA7C5737}">
      <dgm:prSet phldrT="[Text]"/>
      <dgm:spPr/>
      <dgm:t>
        <a:bodyPr/>
        <a:lstStyle/>
        <a:p>
          <a:r>
            <a:rPr lang="en-US" dirty="0"/>
            <a:t>Caption</a:t>
          </a:r>
        </a:p>
      </dgm:t>
    </dgm:pt>
    <dgm:pt modelId="{15CF8321-CAEE-49B8-9DD1-11117324803C}" type="parTrans" cxnId="{8AAF6A43-F6AD-45D5-A866-ADFCE2D9D81F}">
      <dgm:prSet/>
      <dgm:spPr/>
      <dgm:t>
        <a:bodyPr/>
        <a:lstStyle/>
        <a:p>
          <a:endParaRPr lang="en-US"/>
        </a:p>
      </dgm:t>
    </dgm:pt>
    <dgm:pt modelId="{A203682F-BCE9-4C39-9F09-8C151139D848}" type="sibTrans" cxnId="{8AAF6A43-F6AD-45D5-A866-ADFCE2D9D81F}">
      <dgm:prSet/>
      <dgm:spPr/>
      <dgm:t>
        <a:bodyPr/>
        <a:lstStyle/>
        <a:p>
          <a:endParaRPr lang="en-US"/>
        </a:p>
      </dgm:t>
    </dgm:pt>
    <dgm:pt modelId="{7F76C9A3-AF9C-4102-BA1D-D3158086FB12}">
      <dgm:prSet phldrT="[Text]"/>
      <dgm:spPr/>
      <dgm:t>
        <a:bodyPr/>
        <a:lstStyle/>
        <a:p>
          <a:r>
            <a:rPr lang="en-US" dirty="0"/>
            <a:t>Input Image</a:t>
          </a:r>
        </a:p>
      </dgm:t>
    </dgm:pt>
    <dgm:pt modelId="{10B94F6B-CB61-418D-945C-4794767439D4}" type="parTrans" cxnId="{56217D4C-E4CC-410A-B83C-00A89C4D045D}">
      <dgm:prSet/>
      <dgm:spPr/>
      <dgm:t>
        <a:bodyPr/>
        <a:lstStyle/>
        <a:p>
          <a:endParaRPr lang="en-US"/>
        </a:p>
      </dgm:t>
    </dgm:pt>
    <dgm:pt modelId="{5B3E7DCC-36E5-412D-B9A0-E098599B2D0E}" type="sibTrans" cxnId="{56217D4C-E4CC-410A-B83C-00A89C4D045D}">
      <dgm:prSet/>
      <dgm:spPr/>
      <dgm:t>
        <a:bodyPr/>
        <a:lstStyle/>
        <a:p>
          <a:endParaRPr lang="en-US"/>
        </a:p>
      </dgm:t>
    </dgm:pt>
    <dgm:pt modelId="{9DE42B5B-63C2-4DB2-BF2A-085DA71AEC07}" type="pres">
      <dgm:prSet presAssocID="{9853F7E6-A004-4021-9462-A1C43E25A0EE}" presName="Name0" presStyleCnt="0">
        <dgm:presLayoutVars>
          <dgm:dir/>
          <dgm:resizeHandles val="exact"/>
        </dgm:presLayoutVars>
      </dgm:prSet>
      <dgm:spPr/>
    </dgm:pt>
    <dgm:pt modelId="{73999CCE-18E1-4E69-9D24-73318DDF4366}" type="pres">
      <dgm:prSet presAssocID="{7F76C9A3-AF9C-4102-BA1D-D3158086FB12}" presName="parTxOnly" presStyleLbl="node1" presStyleIdx="0" presStyleCnt="5">
        <dgm:presLayoutVars>
          <dgm:bulletEnabled val="1"/>
        </dgm:presLayoutVars>
      </dgm:prSet>
      <dgm:spPr/>
    </dgm:pt>
    <dgm:pt modelId="{531B7D1E-7861-4FEF-8702-B3C0265B085C}" type="pres">
      <dgm:prSet presAssocID="{5B3E7DCC-36E5-412D-B9A0-E098599B2D0E}" presName="parSpace" presStyleCnt="0"/>
      <dgm:spPr/>
    </dgm:pt>
    <dgm:pt modelId="{73A0AB9D-CD3E-4E8E-863E-BCAB2E5F70F5}" type="pres">
      <dgm:prSet presAssocID="{D0C4138B-C3DD-4210-81DB-076045F1E8C3}" presName="parTxOnly" presStyleLbl="node1" presStyleIdx="1" presStyleCnt="5">
        <dgm:presLayoutVars>
          <dgm:bulletEnabled val="1"/>
        </dgm:presLayoutVars>
      </dgm:prSet>
      <dgm:spPr/>
    </dgm:pt>
    <dgm:pt modelId="{7D4FBD0D-BB6D-434E-AC03-B3BFFED7BAC8}" type="pres">
      <dgm:prSet presAssocID="{6401E22A-24D9-4282-86FD-A84FEE5D1B60}" presName="parSpace" presStyleCnt="0"/>
      <dgm:spPr/>
    </dgm:pt>
    <dgm:pt modelId="{EBAD067C-08B5-4263-9086-1C377CC51B6A}" type="pres">
      <dgm:prSet presAssocID="{F3AC268F-767A-4966-AC11-03CE9283336B}" presName="parTxOnly" presStyleLbl="node1" presStyleIdx="2" presStyleCnt="5">
        <dgm:presLayoutVars>
          <dgm:bulletEnabled val="1"/>
        </dgm:presLayoutVars>
      </dgm:prSet>
      <dgm:spPr/>
    </dgm:pt>
    <dgm:pt modelId="{34DB7484-44C9-4677-8C3E-98F14793D897}" type="pres">
      <dgm:prSet presAssocID="{53C75B58-D5D4-4213-9BA7-A8E25534E42E}" presName="parSpace" presStyleCnt="0"/>
      <dgm:spPr/>
    </dgm:pt>
    <dgm:pt modelId="{3061B370-7278-4440-92AB-BC5A82C0876E}" type="pres">
      <dgm:prSet presAssocID="{245C4779-8631-49CA-848E-E8617284B2FE}" presName="parTxOnly" presStyleLbl="node1" presStyleIdx="3" presStyleCnt="5">
        <dgm:presLayoutVars>
          <dgm:bulletEnabled val="1"/>
        </dgm:presLayoutVars>
      </dgm:prSet>
      <dgm:spPr/>
    </dgm:pt>
    <dgm:pt modelId="{8339D4DE-1A5B-4DFA-845B-E798846CD113}" type="pres">
      <dgm:prSet presAssocID="{4B1A9B16-B75F-4E9A-BD1C-9E0F0B751226}" presName="parSpace" presStyleCnt="0"/>
      <dgm:spPr/>
    </dgm:pt>
    <dgm:pt modelId="{B5D0CF31-490D-42DC-A886-13B5CCDA7DAD}" type="pres">
      <dgm:prSet presAssocID="{9B7D9A4A-3770-484F-A6D4-05B6FA7C5737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B906815-544D-4FCA-9B16-EEADD2DC6E03}" srcId="{9853F7E6-A004-4021-9462-A1C43E25A0EE}" destId="{F3AC268F-767A-4966-AC11-03CE9283336B}" srcOrd="2" destOrd="0" parTransId="{A1F52155-0346-4EF3-9105-16286B21A960}" sibTransId="{53C75B58-D5D4-4213-9BA7-A8E25534E42E}"/>
    <dgm:cxn modelId="{8AAF6A43-F6AD-45D5-A866-ADFCE2D9D81F}" srcId="{9853F7E6-A004-4021-9462-A1C43E25A0EE}" destId="{9B7D9A4A-3770-484F-A6D4-05B6FA7C5737}" srcOrd="4" destOrd="0" parTransId="{15CF8321-CAEE-49B8-9DD1-11117324803C}" sibTransId="{A203682F-BCE9-4C39-9F09-8C151139D848}"/>
    <dgm:cxn modelId="{1E48E664-FFA5-4745-AD28-579CB70C4E11}" srcId="{9853F7E6-A004-4021-9462-A1C43E25A0EE}" destId="{245C4779-8631-49CA-848E-E8617284B2FE}" srcOrd="3" destOrd="0" parTransId="{3AEECC4B-31A4-48DD-8166-F88B5969F410}" sibTransId="{4B1A9B16-B75F-4E9A-BD1C-9E0F0B751226}"/>
    <dgm:cxn modelId="{56217D4C-E4CC-410A-B83C-00A89C4D045D}" srcId="{9853F7E6-A004-4021-9462-A1C43E25A0EE}" destId="{7F76C9A3-AF9C-4102-BA1D-D3158086FB12}" srcOrd="0" destOrd="0" parTransId="{10B94F6B-CB61-418D-945C-4794767439D4}" sibTransId="{5B3E7DCC-36E5-412D-B9A0-E098599B2D0E}"/>
    <dgm:cxn modelId="{B3C30982-5A6C-4D88-A0F5-C9BD9A829835}" type="presOf" srcId="{9853F7E6-A004-4021-9462-A1C43E25A0EE}" destId="{9DE42B5B-63C2-4DB2-BF2A-085DA71AEC07}" srcOrd="0" destOrd="0" presId="urn:microsoft.com/office/officeart/2005/8/layout/hChevron3"/>
    <dgm:cxn modelId="{5884338D-A7E9-4B18-B868-9A7F5174DAB4}" type="presOf" srcId="{7F76C9A3-AF9C-4102-BA1D-D3158086FB12}" destId="{73999CCE-18E1-4E69-9D24-73318DDF4366}" srcOrd="0" destOrd="0" presId="urn:microsoft.com/office/officeart/2005/8/layout/hChevron3"/>
    <dgm:cxn modelId="{9E80AEA1-D022-4A13-9C90-C9C70DB0D396}" srcId="{9853F7E6-A004-4021-9462-A1C43E25A0EE}" destId="{D0C4138B-C3DD-4210-81DB-076045F1E8C3}" srcOrd="1" destOrd="0" parTransId="{D68BFC25-AEAF-46ED-B6AD-8DFD4901CFD0}" sibTransId="{6401E22A-24D9-4282-86FD-A84FEE5D1B60}"/>
    <dgm:cxn modelId="{991DE4C0-5EA5-47AE-961A-97475C1C999C}" type="presOf" srcId="{D0C4138B-C3DD-4210-81DB-076045F1E8C3}" destId="{73A0AB9D-CD3E-4E8E-863E-BCAB2E5F70F5}" srcOrd="0" destOrd="0" presId="urn:microsoft.com/office/officeart/2005/8/layout/hChevron3"/>
    <dgm:cxn modelId="{B11E3EC2-F542-476D-A740-0899FBEED07B}" type="presOf" srcId="{F3AC268F-767A-4966-AC11-03CE9283336B}" destId="{EBAD067C-08B5-4263-9086-1C377CC51B6A}" srcOrd="0" destOrd="0" presId="urn:microsoft.com/office/officeart/2005/8/layout/hChevron3"/>
    <dgm:cxn modelId="{7A4C72DE-3368-4EDA-933A-2CBDC009DE57}" type="presOf" srcId="{245C4779-8631-49CA-848E-E8617284B2FE}" destId="{3061B370-7278-4440-92AB-BC5A82C0876E}" srcOrd="0" destOrd="0" presId="urn:microsoft.com/office/officeart/2005/8/layout/hChevron3"/>
    <dgm:cxn modelId="{412307DF-620E-40A0-9BD7-7B4AA1790388}" type="presOf" srcId="{9B7D9A4A-3770-484F-A6D4-05B6FA7C5737}" destId="{B5D0CF31-490D-42DC-A886-13B5CCDA7DAD}" srcOrd="0" destOrd="0" presId="urn:microsoft.com/office/officeart/2005/8/layout/hChevron3"/>
    <dgm:cxn modelId="{B6B3CFEF-86D7-42A8-A63F-B04EC6319B3D}" type="presParOf" srcId="{9DE42B5B-63C2-4DB2-BF2A-085DA71AEC07}" destId="{73999CCE-18E1-4E69-9D24-73318DDF4366}" srcOrd="0" destOrd="0" presId="urn:microsoft.com/office/officeart/2005/8/layout/hChevron3"/>
    <dgm:cxn modelId="{E51E7D87-4BE4-478C-AC88-1BABAAD7600B}" type="presParOf" srcId="{9DE42B5B-63C2-4DB2-BF2A-085DA71AEC07}" destId="{531B7D1E-7861-4FEF-8702-B3C0265B085C}" srcOrd="1" destOrd="0" presId="urn:microsoft.com/office/officeart/2005/8/layout/hChevron3"/>
    <dgm:cxn modelId="{9A65C6C8-7132-4348-909F-077F6541E100}" type="presParOf" srcId="{9DE42B5B-63C2-4DB2-BF2A-085DA71AEC07}" destId="{73A0AB9D-CD3E-4E8E-863E-BCAB2E5F70F5}" srcOrd="2" destOrd="0" presId="urn:microsoft.com/office/officeart/2005/8/layout/hChevron3"/>
    <dgm:cxn modelId="{9F0AF8A7-8772-4F21-9F72-7564683E8AB6}" type="presParOf" srcId="{9DE42B5B-63C2-4DB2-BF2A-085DA71AEC07}" destId="{7D4FBD0D-BB6D-434E-AC03-B3BFFED7BAC8}" srcOrd="3" destOrd="0" presId="urn:microsoft.com/office/officeart/2005/8/layout/hChevron3"/>
    <dgm:cxn modelId="{935F23C4-F653-4A86-9B15-B3FB15FC9197}" type="presParOf" srcId="{9DE42B5B-63C2-4DB2-BF2A-085DA71AEC07}" destId="{EBAD067C-08B5-4263-9086-1C377CC51B6A}" srcOrd="4" destOrd="0" presId="urn:microsoft.com/office/officeart/2005/8/layout/hChevron3"/>
    <dgm:cxn modelId="{FC0CDCBC-66E3-4544-8E42-F651B74119F5}" type="presParOf" srcId="{9DE42B5B-63C2-4DB2-BF2A-085DA71AEC07}" destId="{34DB7484-44C9-4677-8C3E-98F14793D897}" srcOrd="5" destOrd="0" presId="urn:microsoft.com/office/officeart/2005/8/layout/hChevron3"/>
    <dgm:cxn modelId="{42A7E026-3BCE-4932-ADDF-B63C6030FC75}" type="presParOf" srcId="{9DE42B5B-63C2-4DB2-BF2A-085DA71AEC07}" destId="{3061B370-7278-4440-92AB-BC5A82C0876E}" srcOrd="6" destOrd="0" presId="urn:microsoft.com/office/officeart/2005/8/layout/hChevron3"/>
    <dgm:cxn modelId="{5BD0CE6A-78B7-4E85-A6C8-BCB6C1AD133D}" type="presParOf" srcId="{9DE42B5B-63C2-4DB2-BF2A-085DA71AEC07}" destId="{8339D4DE-1A5B-4DFA-845B-E798846CD113}" srcOrd="7" destOrd="0" presId="urn:microsoft.com/office/officeart/2005/8/layout/hChevron3"/>
    <dgm:cxn modelId="{6F2FE682-7B56-4468-A134-A6A3D359BFB8}" type="presParOf" srcId="{9DE42B5B-63C2-4DB2-BF2A-085DA71AEC07}" destId="{B5D0CF31-490D-42DC-A886-13B5CCDA7DAD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99CCE-18E1-4E69-9D24-73318DDF4366}">
      <dsp:nvSpPr>
        <dsp:cNvPr id="0" name=""/>
        <dsp:cNvSpPr/>
      </dsp:nvSpPr>
      <dsp:spPr>
        <a:xfrm>
          <a:off x="992" y="2322380"/>
          <a:ext cx="1934765" cy="773906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Input Image</a:t>
          </a:r>
        </a:p>
      </dsp:txBody>
      <dsp:txXfrm>
        <a:off x="992" y="2322380"/>
        <a:ext cx="1741289" cy="773906"/>
      </dsp:txXfrm>
    </dsp:sp>
    <dsp:sp modelId="{73A0AB9D-CD3E-4E8E-863E-BCAB2E5F70F5}">
      <dsp:nvSpPr>
        <dsp:cNvPr id="0" name=""/>
        <dsp:cNvSpPr/>
      </dsp:nvSpPr>
      <dsp:spPr>
        <a:xfrm>
          <a:off x="1548804" y="2322380"/>
          <a:ext cx="1934765" cy="773906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Feature Extraction</a:t>
          </a:r>
        </a:p>
      </dsp:txBody>
      <dsp:txXfrm>
        <a:off x="1935757" y="2322380"/>
        <a:ext cx="1160859" cy="773906"/>
      </dsp:txXfrm>
    </dsp:sp>
    <dsp:sp modelId="{EBAD067C-08B5-4263-9086-1C377CC51B6A}">
      <dsp:nvSpPr>
        <dsp:cNvPr id="0" name=""/>
        <dsp:cNvSpPr/>
      </dsp:nvSpPr>
      <dsp:spPr>
        <a:xfrm>
          <a:off x="3096617" y="2322380"/>
          <a:ext cx="1934765" cy="7739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Encoder</a:t>
          </a:r>
        </a:p>
      </dsp:txBody>
      <dsp:txXfrm>
        <a:off x="3483570" y="2322380"/>
        <a:ext cx="1160859" cy="773906"/>
      </dsp:txXfrm>
    </dsp:sp>
    <dsp:sp modelId="{3061B370-7278-4440-92AB-BC5A82C0876E}">
      <dsp:nvSpPr>
        <dsp:cNvPr id="0" name=""/>
        <dsp:cNvSpPr/>
      </dsp:nvSpPr>
      <dsp:spPr>
        <a:xfrm>
          <a:off x="4644429" y="2322380"/>
          <a:ext cx="1934765" cy="773906"/>
        </a:xfrm>
        <a:prstGeom prst="chevron">
          <a:avLst/>
        </a:prstGeom>
        <a:solidFill>
          <a:schemeClr val="tx2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Decoder</a:t>
          </a:r>
        </a:p>
      </dsp:txBody>
      <dsp:txXfrm>
        <a:off x="5031382" y="2322380"/>
        <a:ext cx="1160859" cy="773906"/>
      </dsp:txXfrm>
    </dsp:sp>
    <dsp:sp modelId="{B5D0CF31-490D-42DC-A886-13B5CCDA7DAD}">
      <dsp:nvSpPr>
        <dsp:cNvPr id="0" name=""/>
        <dsp:cNvSpPr/>
      </dsp:nvSpPr>
      <dsp:spPr>
        <a:xfrm>
          <a:off x="6192242" y="2322380"/>
          <a:ext cx="1934765" cy="7739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Caption</a:t>
          </a:r>
        </a:p>
      </dsp:txBody>
      <dsp:txXfrm>
        <a:off x="6579195" y="2322380"/>
        <a:ext cx="1160859" cy="7739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0239D73C-AF14-7643-8BC7-209F4FB10DDF}" type="datetimeFigureOut">
              <a:rPr lang="en-US" smtClean="0"/>
              <a:pPr/>
              <a:t>5/5/2020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52A25F9-16D3-E64A-8639-7B020C319E7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97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2025E-6B0D-43C4-8A24-4911325268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7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604122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CAA554F-B37C-9E47-B5E4-82235D4EC6C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F5FDDA2-E7AF-294B-ACDF-BDB5997277BC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2499D1A-BF4E-8444-BF94-86863CA11648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F90DAFF-101D-E948-A7EE-D57686CEB2D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85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7F2-B572-1341-97A2-03F799FC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EA68-2B0A-7648-9710-0081FFDD7D68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C2F5B-0BEC-1B48-AF19-F70CBF88DDD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58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7B782143-2792-E14B-AE51-0FFA9028EB8A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5161935" y="1976285"/>
            <a:ext cx="6325152" cy="39673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FBFC18-7AE9-1C44-9039-61F804A6140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94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438779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45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21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20E5-CF10-E744-8836-DA131F3DFE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402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51F46-BA21-2546-AE85-93B56EC06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19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B2E-D090-724F-8681-FBE0CDA2F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9530-982F-0F4F-B296-9DB2F44D8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4500372" cy="39486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367C6-4AC8-9C47-BDFA-A5613CF90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200" y="2185416"/>
            <a:ext cx="4498848" cy="3950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A3F1F-FF47-0844-82BA-F475FCD0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6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C5C1-32E2-374C-809B-D54BEC11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817A-73B4-F340-8D0E-FB813E55F7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6928" y="2185416"/>
            <a:ext cx="5138928" cy="393192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26641-0094-3D49-865E-3DB9ECAC4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" y="2593340"/>
            <a:ext cx="5140515" cy="3535744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E11705-25F9-194A-9D2F-C9FEEA3A574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185416"/>
            <a:ext cx="5138928" cy="394980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978716-6004-6344-B5D2-C780B062C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90800"/>
            <a:ext cx="5138928" cy="3538728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A91F9-8796-3D42-B75E-9C7F7D9B73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4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2439-3BDA-DB47-AA02-5590274D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2EBF7-C6C5-4541-B47E-7FB413A3DF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53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13847-6053-FF4A-A422-D886A866F5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0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C6EF38F-8DF7-3941-B22C-502232E4CB0B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098566" y="927100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8C17C1-D75E-7F4A-895D-15D9E2D1D38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1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614BA-85C5-BA49-A402-F7BCCCDB2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66ADF-AEA5-DC4B-841D-168372B89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8" y="2185416"/>
            <a:ext cx="10515600" cy="3968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University at Buffalo, The State University of New York logo">
            <a:extLst>
              <a:ext uri="{FF2B5EF4-FFF2-40B4-BE49-F238E27FC236}">
                <a16:creationId xmlns:a16="http://schemas.microsoft.com/office/drawing/2014/main" id="{27B0F206-4721-B742-B71F-C0AADA23A98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4790E-48FE-324B-A4AD-34E3A7792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74280" y="63197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7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50" r:id="rId3"/>
    <p:sldLayoutId id="2147483664" r:id="rId4"/>
    <p:sldLayoutId id="2147483652" r:id="rId5"/>
    <p:sldLayoutId id="2147483653" r:id="rId6"/>
    <p:sldLayoutId id="2147483654" r:id="rId7"/>
    <p:sldLayoutId id="2147483655" r:id="rId8"/>
    <p:sldLayoutId id="2147483665" r:id="rId9"/>
    <p:sldLayoutId id="2147483666" r:id="rId10"/>
    <p:sldLayoutId id="2147483660" r:id="rId11"/>
    <p:sldLayoutId id="2147483667" r:id="rId12"/>
    <p:sldLayoutId id="2147483668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2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eras.io/applications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69839" y="1602659"/>
            <a:ext cx="6638544" cy="3652248"/>
          </a:xfrm>
        </p:spPr>
        <p:txBody>
          <a:bodyPr/>
          <a:lstStyle/>
          <a:p>
            <a:r>
              <a:rPr lang="en-US" b="1" dirty="0"/>
              <a:t>CSE 676 Deep Learning: Group 13</a:t>
            </a:r>
          </a:p>
          <a:p>
            <a:endParaRPr lang="en-US" sz="1800" b="1" dirty="0"/>
          </a:p>
          <a:p>
            <a:r>
              <a:rPr lang="en-US" sz="1800" b="1" dirty="0"/>
              <a:t>Srikar Challa, 50312357, srikarch@buffalo.edu</a:t>
            </a:r>
          </a:p>
          <a:p>
            <a:r>
              <a:rPr lang="en-US" sz="1800" b="1" dirty="0"/>
              <a:t>Srisai Karthik Neelamraju, 50316785, neelamra@buffalo.edu</a:t>
            </a:r>
          </a:p>
          <a:p>
            <a:r>
              <a:rPr lang="en-US" sz="1800" b="1" dirty="0"/>
              <a:t>Anantha Srinath Sedimbi, 50315869, asedimbi@buffalo.edu</a:t>
            </a:r>
          </a:p>
          <a:p>
            <a:endParaRPr lang="en-US" sz="1800" b="1" dirty="0"/>
          </a:p>
          <a:p>
            <a:r>
              <a:rPr lang="en-US" sz="2200" b="1" dirty="0"/>
              <a:t>05-May-2020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347241"/>
            <a:ext cx="6638544" cy="1176760"/>
          </a:xfrm>
        </p:spPr>
        <p:txBody>
          <a:bodyPr/>
          <a:lstStyle/>
          <a:p>
            <a:r>
              <a:rPr lang="en-US" sz="4000" dirty="0"/>
              <a:t>IMAGE CAPTIONING</a:t>
            </a:r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Caption Generation with Transformer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71B175-2080-4A57-8C23-D862B22877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79" r="37144"/>
          <a:stretch/>
        </p:blipFill>
        <p:spPr>
          <a:xfrm>
            <a:off x="566928" y="2328947"/>
            <a:ext cx="5535292" cy="379451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BA450AD-A77C-43E0-A8BF-C70C165C62B2}"/>
              </a:ext>
            </a:extLst>
          </p:cNvPr>
          <p:cNvGrpSpPr/>
          <p:nvPr/>
        </p:nvGrpSpPr>
        <p:grpSpPr>
          <a:xfrm>
            <a:off x="6631827" y="2051931"/>
            <a:ext cx="3285508" cy="4473731"/>
            <a:chOff x="6631827" y="1915563"/>
            <a:chExt cx="3285508" cy="4610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FA596D0-AE5C-48A7-96D9-92BF72B5AD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b="326"/>
            <a:stretch/>
          </p:blipFill>
          <p:spPr>
            <a:xfrm>
              <a:off x="6631827" y="1915563"/>
              <a:ext cx="3285508" cy="46101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A09E4A-DCB8-409F-B765-6977E5920BD2}"/>
                </a:ext>
              </a:extLst>
            </p:cNvPr>
            <p:cNvSpPr/>
            <p:nvPr/>
          </p:nvSpPr>
          <p:spPr>
            <a:xfrm>
              <a:off x="7352522" y="5598367"/>
              <a:ext cx="905070" cy="7931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98912B-91C8-4638-9158-6E9146E6AD39}"/>
              </a:ext>
            </a:extLst>
          </p:cNvPr>
          <p:cNvCxnSpPr>
            <a:cxnSpLocks/>
          </p:cNvCxnSpPr>
          <p:nvPr/>
        </p:nvCxnSpPr>
        <p:spPr>
          <a:xfrm>
            <a:off x="7224321" y="6150967"/>
            <a:ext cx="5807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CD39AE18-144F-478E-A589-5622ABA6F34D}"/>
              </a:ext>
            </a:extLst>
          </p:cNvPr>
          <p:cNvCxnSpPr>
            <a:cxnSpLocks/>
          </p:cNvCxnSpPr>
          <p:nvPr/>
        </p:nvCxnSpPr>
        <p:spPr>
          <a:xfrm>
            <a:off x="5978582" y="4806068"/>
            <a:ext cx="1359479" cy="134489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B81A47C-2310-437A-8057-73A5561A0632}"/>
              </a:ext>
            </a:extLst>
          </p:cNvPr>
          <p:cNvCxnSpPr>
            <a:stCxn id="10" idx="0"/>
          </p:cNvCxnSpPr>
          <p:nvPr/>
        </p:nvCxnSpPr>
        <p:spPr>
          <a:xfrm>
            <a:off x="7805057" y="5625796"/>
            <a:ext cx="0" cy="497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769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Specifics</a:t>
            </a:r>
          </a:p>
        </p:txBody>
      </p:sp>
      <p:sp>
        <p:nvSpPr>
          <p:cNvPr id="3" name="Side Text - Column 1">
            <a:extLst>
              <a:ext uri="{FF2B5EF4-FFF2-40B4-BE49-F238E27FC236}">
                <a16:creationId xmlns:a16="http://schemas.microsoft.com/office/drawing/2014/main" id="{38025F87-E395-E545-BB3A-BF62703C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10947048" cy="394868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We implemented three models, which can be described as employing,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InceptionV3 feature extraction + RNN with GRUs + Attention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Xception feature extraction + RNN with GRUs + Attention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Xception feature extraction + Transformer Model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We used the Flickr8k dataset for training the models. Each image in it has 5 captions associated with it.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The word embedding size is chosen to be 256.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For the transformer model, the number of layers is limited to N = 4 as opposed to the base model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which has 6 layers.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This model employs 4 parallel attention layers (i.e. the number of attention heads = 4).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0DF92-E1BB-4DB3-86FE-0BE5A499FC6A}"/>
              </a:ext>
            </a:extLst>
          </p:cNvPr>
          <p:cNvSpPr txBox="1"/>
          <p:nvPr/>
        </p:nvSpPr>
        <p:spPr>
          <a:xfrm>
            <a:off x="566928" y="6319774"/>
            <a:ext cx="10377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Note: Wherever possible, we have tried to ensure the parameters in the original paper are maintained so as to have a fair comparison of the models.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[1] Vaswani, Ashish, et al. "Attention is all you need." </a:t>
            </a:r>
            <a:r>
              <a:rPr lang="en-US" sz="1200" i="1" dirty="0">
                <a:solidFill>
                  <a:schemeClr val="tx1">
                    <a:lumMod val="50000"/>
                  </a:schemeClr>
                </a:solidFill>
              </a:rPr>
              <a:t>Advances in neural information processing systems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. 2017.</a:t>
            </a:r>
          </a:p>
        </p:txBody>
      </p:sp>
    </p:spTree>
    <p:extLst>
      <p:ext uri="{BB962C8B-B14F-4D97-AF65-F5344CB8AC3E}">
        <p14:creationId xmlns:p14="http://schemas.microsoft.com/office/powerpoint/2010/main" val="3227338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</a:t>
            </a:r>
          </a:p>
        </p:txBody>
      </p:sp>
      <p:sp>
        <p:nvSpPr>
          <p:cNvPr id="3" name="Side Text - Column 1">
            <a:extLst>
              <a:ext uri="{FF2B5EF4-FFF2-40B4-BE49-F238E27FC236}">
                <a16:creationId xmlns:a16="http://schemas.microsoft.com/office/drawing/2014/main" id="{38025F87-E395-E545-BB3A-BF62703C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10947048" cy="394868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Several metrics are known for evaluating the quality of the machine-generated text.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We use the BLEU score for assessing the predicted image captions.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BLEU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(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B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L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ingual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valuation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U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nderstudy)</a:t>
            </a:r>
          </a:p>
          <a:p>
            <a:pPr lvl="1"/>
            <a:r>
              <a:rPr lang="en-US" i="1" dirty="0">
                <a:solidFill>
                  <a:schemeClr val="tx1">
                    <a:lumMod val="50000"/>
                  </a:schemeClr>
                </a:solidFill>
              </a:rPr>
              <a:t>“The closer a machine translation is to a professional human translation, the better it is”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computes similarity between predicted text and reference text using modified precision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essentially a number between 0 and 1; the higher, the better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Additionally, grammatical correctness of the generated description can also be used.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BLEU-</a:t>
            </a:r>
            <a:r>
              <a:rPr lang="en-US" i="1" dirty="0">
                <a:solidFill>
                  <a:schemeClr val="tx1">
                    <a:lumMod val="50000"/>
                  </a:schemeClr>
                </a:solidFill>
              </a:rPr>
              <a:t>n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corresponds to the modified precision calculated using </a:t>
            </a:r>
            <a:r>
              <a:rPr lang="en-US" i="1" dirty="0">
                <a:solidFill>
                  <a:schemeClr val="tx1">
                    <a:lumMod val="50000"/>
                  </a:schemeClr>
                </a:solidFill>
              </a:rPr>
              <a:t>n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-grams.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We report BLEU-1, BLEU-2, BLEU-3 and BLEU-4 scores for our models.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A0CF9-45D6-4FC3-BFFB-A07F68B30497}"/>
              </a:ext>
            </a:extLst>
          </p:cNvPr>
          <p:cNvSpPr txBox="1"/>
          <p:nvPr/>
        </p:nvSpPr>
        <p:spPr>
          <a:xfrm>
            <a:off x="566928" y="6319774"/>
            <a:ext cx="970169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Papineni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, Kishore, et al. "BLEU: a method for automatic evaluation of machine translation."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Proceedings of the 40th annual meeting on association for</a:t>
            </a:r>
          </a:p>
          <a:p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computational linguistics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. Association for Computational Linguistics, 2002.</a:t>
            </a:r>
          </a:p>
        </p:txBody>
      </p:sp>
    </p:spTree>
    <p:extLst>
      <p:ext uri="{BB962C8B-B14F-4D97-AF65-F5344CB8AC3E}">
        <p14:creationId xmlns:p14="http://schemas.microsoft.com/office/powerpoint/2010/main" val="415924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88DBE833-A922-5747-A36B-4314D311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8367522" cy="590931"/>
          </a:xfrm>
        </p:spPr>
        <p:txBody>
          <a:bodyPr/>
          <a:lstStyle/>
          <a:p>
            <a:r>
              <a:rPr lang="en-US" dirty="0"/>
              <a:t>Results (Comparing BLEU Scores)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E758566-FAE7-1B41-AABE-FDB3CDFB0B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FF97EF4A-40C6-024D-A945-B03D1BBD02F7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A6B04AA-44DD-4572-80A3-83B64B5A4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246351"/>
              </p:ext>
            </p:extLst>
          </p:nvPr>
        </p:nvGraphicFramePr>
        <p:xfrm>
          <a:off x="4255294" y="2394712"/>
          <a:ext cx="7310247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3709">
                  <a:extLst>
                    <a:ext uri="{9D8B030D-6E8A-4147-A177-3AD203B41FA5}">
                      <a16:colId xmlns:a16="http://schemas.microsoft.com/office/drawing/2014/main" val="3494814681"/>
                    </a:ext>
                  </a:extLst>
                </a:gridCol>
                <a:gridCol w="1117702">
                  <a:extLst>
                    <a:ext uri="{9D8B030D-6E8A-4147-A177-3AD203B41FA5}">
                      <a16:colId xmlns:a16="http://schemas.microsoft.com/office/drawing/2014/main" val="1289616263"/>
                    </a:ext>
                  </a:extLst>
                </a:gridCol>
                <a:gridCol w="1149334">
                  <a:extLst>
                    <a:ext uri="{9D8B030D-6E8A-4147-A177-3AD203B41FA5}">
                      <a16:colId xmlns:a16="http://schemas.microsoft.com/office/drawing/2014/main" val="1942106185"/>
                    </a:ext>
                  </a:extLst>
                </a:gridCol>
                <a:gridCol w="1138790">
                  <a:extLst>
                    <a:ext uri="{9D8B030D-6E8A-4147-A177-3AD203B41FA5}">
                      <a16:colId xmlns:a16="http://schemas.microsoft.com/office/drawing/2014/main" val="1988364487"/>
                    </a:ext>
                  </a:extLst>
                </a:gridCol>
                <a:gridCol w="1120712">
                  <a:extLst>
                    <a:ext uri="{9D8B030D-6E8A-4147-A177-3AD203B41FA5}">
                      <a16:colId xmlns:a16="http://schemas.microsoft.com/office/drawing/2014/main" val="30235767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BLEU-1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BLEU-2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BLEU-3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BLEU-4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52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Google NIC [2015]*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467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Soft-Attention [2016]</a:t>
                      </a:r>
                      <a:r>
                        <a:rPr lang="en-US" baseline="30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</a:t>
                      </a:r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0.448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0.299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0.195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56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Hard-Attention [2016]</a:t>
                      </a:r>
                      <a:r>
                        <a:rPr lang="en-US" baseline="30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</a:t>
                      </a:r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0.457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0.314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0.213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580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Game Theoretic Search [2019]^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0.699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0.465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0.429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40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Our Model: 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0.677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0.511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496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Our Model: 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0.689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0.523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0.404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0.319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979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Our Model: 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0.706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0.539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0.365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1486296"/>
                  </a:ext>
                </a:extLst>
              </a:tr>
            </a:tbl>
          </a:graphicData>
        </a:graphic>
      </p:graphicFrame>
      <p:sp>
        <p:nvSpPr>
          <p:cNvPr id="6" name="Slide Text">
            <a:extLst>
              <a:ext uri="{FF2B5EF4-FFF2-40B4-BE49-F238E27FC236}">
                <a16:creationId xmlns:a16="http://schemas.microsoft.com/office/drawing/2014/main" id="{224ECA62-5EB7-46EB-86F9-5490F37B5370}"/>
              </a:ext>
            </a:extLst>
          </p:cNvPr>
          <p:cNvSpPr txBox="1">
            <a:spLocks/>
          </p:cNvSpPr>
          <p:nvPr/>
        </p:nvSpPr>
        <p:spPr>
          <a:xfrm>
            <a:off x="566928" y="4777869"/>
            <a:ext cx="11058144" cy="12419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Slide Text">
            <a:extLst>
              <a:ext uri="{FF2B5EF4-FFF2-40B4-BE49-F238E27FC236}">
                <a16:creationId xmlns:a16="http://schemas.microsoft.com/office/drawing/2014/main" id="{BC3AFDBB-162D-4871-B45D-BED184CD1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2373754"/>
            <a:ext cx="3628835" cy="4065146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Model descriptions: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*: VGG16 + LSTM</a:t>
            </a:r>
          </a:p>
          <a:p>
            <a:pPr lvl="1"/>
            <a:r>
              <a:rPr lang="en-US" sz="1400" baseline="30000" dirty="0">
                <a:solidFill>
                  <a:schemeClr val="tx1">
                    <a:lumMod val="50000"/>
                  </a:schemeClr>
                </a:solidFill>
              </a:rPr>
              <a:t>#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: VGG16 + LSTM + Soft/Hard Attention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^: DenseNet + BLSTM + Game Theoretic Optimization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M1: InceptionV3 + GRU + Soft Attention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M2: Xception + GRU + Soft Attention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M3: Xception + Transformer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E43A85-B1FD-49E6-A16A-B3B32F3E7EC7}"/>
              </a:ext>
            </a:extLst>
          </p:cNvPr>
          <p:cNvSpPr txBox="1"/>
          <p:nvPr/>
        </p:nvSpPr>
        <p:spPr>
          <a:xfrm>
            <a:off x="4255293" y="5758190"/>
            <a:ext cx="7310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All the BLEU scores, apart from those corresponding to our three models, have been referenced from the respective papers.</a:t>
            </a:r>
          </a:p>
        </p:txBody>
      </p:sp>
    </p:spTree>
    <p:extLst>
      <p:ext uri="{BB962C8B-B14F-4D97-AF65-F5344CB8AC3E}">
        <p14:creationId xmlns:p14="http://schemas.microsoft.com/office/powerpoint/2010/main" val="3397677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Title">
            <a:extLst>
              <a:ext uri="{FF2B5EF4-FFF2-40B4-BE49-F238E27FC236}">
                <a16:creationId xmlns:a16="http://schemas.microsoft.com/office/drawing/2014/main" id="{A5A6BD9C-352C-594C-84C3-B534C6BE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(Contd.)</a:t>
            </a:r>
          </a:p>
        </p:txBody>
      </p:sp>
      <p:sp>
        <p:nvSpPr>
          <p:cNvPr id="16" name="Contrast Section - Text">
            <a:extLst>
              <a:ext uri="{FF2B5EF4-FFF2-40B4-BE49-F238E27FC236}">
                <a16:creationId xmlns:a16="http://schemas.microsoft.com/office/drawing/2014/main" id="{2EBC524D-C050-3F4A-88E2-E7EBEEE90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5105" y="1613417"/>
            <a:ext cx="5069967" cy="4444483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Reference Captions (Ground Truths)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group of adults are walking.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in a black suit looking toward a woman with long hair.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wearing glasses and a dark coat looks at something to the left of the picture.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woman talks to a man while walking in a crowd.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Four people in dark clothes walk in the same direction.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400" b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Predicted Captions (BLEU-1 Score in [ ])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M1: A group of men are talk while standing on one busy street while a group of men are walking in a crowd. [0.39]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M2: A woman wearing a blue shirt and a man in a grey &lt;UNK&gt; is walking in a crowd. [0.53]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M3: A group of people walking in a subway station.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[0.70]</a:t>
            </a:r>
          </a:p>
        </p:txBody>
      </p:sp>
      <p:sp>
        <p:nvSpPr>
          <p:cNvPr id="23" name="Slide Number">
            <a:extLst>
              <a:ext uri="{FF2B5EF4-FFF2-40B4-BE49-F238E27FC236}">
                <a16:creationId xmlns:a16="http://schemas.microsoft.com/office/drawing/2014/main" id="{692346D0-C19D-754C-B7FB-4EEAD59AF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11612D8C-0CE2-8F48-B865-A1C7EEB20945}" type="slidenum">
              <a:rPr lang="en-US" smtClean="0"/>
              <a:t>14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E0F4B8-1A92-42EC-B76E-2BB87F7C8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" y="2307926"/>
            <a:ext cx="5535017" cy="371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79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Title">
            <a:extLst>
              <a:ext uri="{FF2B5EF4-FFF2-40B4-BE49-F238E27FC236}">
                <a16:creationId xmlns:a16="http://schemas.microsoft.com/office/drawing/2014/main" id="{A5A6BD9C-352C-594C-84C3-B534C6BE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(Contd.)</a:t>
            </a:r>
          </a:p>
        </p:txBody>
      </p:sp>
      <p:sp>
        <p:nvSpPr>
          <p:cNvPr id="16" name="Contrast Section - Text">
            <a:extLst>
              <a:ext uri="{FF2B5EF4-FFF2-40B4-BE49-F238E27FC236}">
                <a16:creationId xmlns:a16="http://schemas.microsoft.com/office/drawing/2014/main" id="{2EBC524D-C050-3F4A-88E2-E7EBEEE90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5105" y="1613417"/>
            <a:ext cx="5069967" cy="4444483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Reference Captions (Ground Truths)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in roping a bull in a rodeo while others in cowboy hats watch.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is up in the air with one hand on a bull.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rodeo rider gets tossed up into the air by a black bull as fellow cowboys look on.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Man getting thrown in the air while bull riding.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The man in black is flying off the full in front of a red fence.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400" b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Predicted Captions (BLEU-1 Score in [ ])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M1: The girl is flying through the grass. [0.33]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M2: A man is in &lt;UNK&gt; plays an charging bull. [0.50]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M3: A man in black clothes is jumping off a red bull into a tire top.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[0.63]</a:t>
            </a:r>
          </a:p>
        </p:txBody>
      </p:sp>
      <p:sp>
        <p:nvSpPr>
          <p:cNvPr id="23" name="Slide Number">
            <a:extLst>
              <a:ext uri="{FF2B5EF4-FFF2-40B4-BE49-F238E27FC236}">
                <a16:creationId xmlns:a16="http://schemas.microsoft.com/office/drawing/2014/main" id="{692346D0-C19D-754C-B7FB-4EEAD59AF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11612D8C-0CE2-8F48-B865-A1C7EEB20945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3297D1-ADCC-4BC5-8DB8-A0017CE7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" y="2373381"/>
            <a:ext cx="5507743" cy="367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65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Title">
            <a:extLst>
              <a:ext uri="{FF2B5EF4-FFF2-40B4-BE49-F238E27FC236}">
                <a16:creationId xmlns:a16="http://schemas.microsoft.com/office/drawing/2014/main" id="{A5A6BD9C-352C-594C-84C3-B534C6BE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(Contd.)</a:t>
            </a:r>
          </a:p>
        </p:txBody>
      </p:sp>
      <p:sp>
        <p:nvSpPr>
          <p:cNvPr id="16" name="Contrast Section - Text">
            <a:extLst>
              <a:ext uri="{FF2B5EF4-FFF2-40B4-BE49-F238E27FC236}">
                <a16:creationId xmlns:a16="http://schemas.microsoft.com/office/drawing/2014/main" id="{2EBC524D-C050-3F4A-88E2-E7EBEEE90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5105" y="1613417"/>
            <a:ext cx="5069967" cy="4444483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Reference Captions (Ground Truths)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in a cap with a goatee leans against the window and reads a magazine.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sitting on an empty train.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with a black hat and black beard is reading a magazine sitting on a blue bench.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man with a hat sits in a booth and reads.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The man reading a magazine is sitting in the large room.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400" b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Predicted Captions (BLEU-1 Score in [ ])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M1: A man in a cap sitting on a blue bus.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[0.82]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M2: A man in a white hat and jeans sitting outside a window and leaning against the window and slide. [0.55]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M3: A man with a goatee wears a black shirt and looking at magazine. [0.56]</a:t>
            </a:r>
          </a:p>
        </p:txBody>
      </p:sp>
      <p:sp>
        <p:nvSpPr>
          <p:cNvPr id="23" name="Slide Number">
            <a:extLst>
              <a:ext uri="{FF2B5EF4-FFF2-40B4-BE49-F238E27FC236}">
                <a16:creationId xmlns:a16="http://schemas.microsoft.com/office/drawing/2014/main" id="{692346D0-C19D-754C-B7FB-4EEAD59AF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11612D8C-0CE2-8F48-B865-A1C7EEB20945}" type="slidenum">
              <a:rPr lang="en-US" smtClean="0"/>
              <a:t>16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E43B1B-9CB8-42EC-912E-DC05FC1B9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" y="2382906"/>
            <a:ext cx="5535017" cy="367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307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Title">
            <a:extLst>
              <a:ext uri="{FF2B5EF4-FFF2-40B4-BE49-F238E27FC236}">
                <a16:creationId xmlns:a16="http://schemas.microsoft.com/office/drawing/2014/main" id="{A5A6BD9C-352C-594C-84C3-B534C6BE8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 dirty="0"/>
              <a:t>Results (Contd.)</a:t>
            </a:r>
          </a:p>
        </p:txBody>
      </p:sp>
      <p:sp>
        <p:nvSpPr>
          <p:cNvPr id="23" name="Slide Number">
            <a:extLst>
              <a:ext uri="{FF2B5EF4-FFF2-40B4-BE49-F238E27FC236}">
                <a16:creationId xmlns:a16="http://schemas.microsoft.com/office/drawing/2014/main" id="{692346D0-C19D-754C-B7FB-4EEAD59AF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574280" y="6186424"/>
            <a:ext cx="4114800" cy="365125"/>
          </a:xfrm>
        </p:spPr>
        <p:txBody>
          <a:bodyPr/>
          <a:lstStyle/>
          <a:p>
            <a:fld id="{11612D8C-0CE2-8F48-B865-A1C7EEB20945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5F785E-EEB8-432E-9B2C-83968DCA0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917" y="2319148"/>
            <a:ext cx="1789828" cy="26491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BB38DE-8936-4A24-ACD1-A0408F39ED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"/>
          <a:stretch/>
        </p:blipFill>
        <p:spPr>
          <a:xfrm>
            <a:off x="9919382" y="2326483"/>
            <a:ext cx="1769698" cy="263040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A4B8A0A-58D4-4029-AF79-781396319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4279" y="2319149"/>
            <a:ext cx="3507982" cy="26491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0F772B-01A0-4DAC-84FF-12929A9D3FB4}"/>
              </a:ext>
            </a:extLst>
          </p:cNvPr>
          <p:cNvSpPr txBox="1"/>
          <p:nvPr/>
        </p:nvSpPr>
        <p:spPr>
          <a:xfrm>
            <a:off x="688567" y="5110644"/>
            <a:ext cx="18524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Person wading in the lake with a net.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[0.78]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2EABDF-CFE5-47D7-8D43-DB2A7E2ADD7B}"/>
              </a:ext>
            </a:extLst>
          </p:cNvPr>
          <p:cNvSpPr txBox="1"/>
          <p:nvPr/>
        </p:nvSpPr>
        <p:spPr>
          <a:xfrm>
            <a:off x="2592620" y="5110644"/>
            <a:ext cx="18524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Figure dressed in a man is flying through the background. [0.80]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7B1CD0-84EE-4192-9298-D1B15AA81162}"/>
              </a:ext>
            </a:extLst>
          </p:cNvPr>
          <p:cNvSpPr txBox="1"/>
          <p:nvPr/>
        </p:nvSpPr>
        <p:spPr>
          <a:xfrm>
            <a:off x="4504279" y="5110644"/>
            <a:ext cx="3507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backpacker in the water.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[0.54]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05FA67-6AE8-449F-86A1-671768A4E054}"/>
              </a:ext>
            </a:extLst>
          </p:cNvPr>
          <p:cNvSpPr txBox="1"/>
          <p:nvPr/>
        </p:nvSpPr>
        <p:spPr>
          <a:xfrm>
            <a:off x="8066960" y="5110644"/>
            <a:ext cx="18524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baby is lying on its side of a white mountaintops.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[0.73]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3B718D-E7AF-4B37-B01A-181E14704F67}"/>
              </a:ext>
            </a:extLst>
          </p:cNvPr>
          <p:cNvSpPr txBox="1"/>
          <p:nvPr/>
        </p:nvSpPr>
        <p:spPr>
          <a:xfrm>
            <a:off x="9878020" y="5110644"/>
            <a:ext cx="18524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A woman runs outdoors.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[0.35]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B25EF2D-9F3B-43ED-9537-105D3935D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9610" y="2326483"/>
            <a:ext cx="1852422" cy="264911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0EF24B7-ECB2-4AF9-802E-F1999580CA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560" y="2319148"/>
            <a:ext cx="1750823" cy="263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25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ide Text - Column 1">
            <a:extLst>
              <a:ext uri="{FF2B5EF4-FFF2-40B4-BE49-F238E27FC236}">
                <a16:creationId xmlns:a16="http://schemas.microsoft.com/office/drawing/2014/main" id="{38025F87-E395-E545-BB3A-BF62703C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10947048" cy="394868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 this project, we aimed at developing an image captioning model that could generate an accurate description of the content in a given image.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upon the original work, we implemented three new models. These were: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InceptionV3 feature extraction + RNN with GRUs + Attention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Xception feature extraction + RNN with GRUs + Attention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Xception feature extraction + Transformer Model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It was observed that replacing the VGG architecture with InceptionV3/Xception architecture and using GRUs instead of LSTM units improved the performance of the model.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The transformer model expectedly provided the best results among our three implementations.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453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Side Text - Column 1">
            <a:extLst>
              <a:ext uri="{FF2B5EF4-FFF2-40B4-BE49-F238E27FC236}">
                <a16:creationId xmlns:a16="http://schemas.microsoft.com/office/drawing/2014/main" id="{38025F87-E395-E545-BB3A-BF62703C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10947048" cy="3948684"/>
          </a:xfrm>
        </p:spPr>
        <p:txBody>
          <a:bodyPr/>
          <a:lstStyle/>
          <a:p>
            <a:pPr algn="just"/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Vinyals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, Oriol, et al. "Show and tell: A neural image caption generator." 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Proceedings of the IEEE conference on computer vision and pattern recognition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. 2015.</a:t>
            </a:r>
          </a:p>
          <a:p>
            <a:pPr algn="just"/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Xu, Kelvin, et al. "Show, attend and tell: Neural image caption generation with visual attention." 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International conference on machine learning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. 2015.</a:t>
            </a:r>
          </a:p>
          <a:p>
            <a:pPr algn="just"/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Vaswani, Ashish, et al. "Attention is all you need." 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Advances in neural information processing systems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. 2017.</a:t>
            </a:r>
          </a:p>
          <a:p>
            <a:pPr algn="just"/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SR,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Sreela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, and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Sumam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 Mary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Idicula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. "Dense Model for Automatic Image Description Generation with Game Theoretic Optimization." 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Information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 10.11 (2019): 354.</a:t>
            </a:r>
          </a:p>
          <a:p>
            <a:pPr algn="just"/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Chollet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, François. "Xception: Deep learning with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</a:rPr>
              <a:t>depthwise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 separable convolutions." 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Proceedings of the IEEE conference on computer vision and pattern recognition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. 2017.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209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11122152" cy="1424559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Image captioning is automatically describing the contents of an image.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Can significantly help visually impaired people and has many applications like automatic image indexing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Aim: To implement a model that takes as input an image and outputs an accurate description of the image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Two key challenges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Slide Text">
            <a:extLst>
              <a:ext uri="{FF2B5EF4-FFF2-40B4-BE49-F238E27FC236}">
                <a16:creationId xmlns:a16="http://schemas.microsoft.com/office/drawing/2014/main" id="{32D24E3A-5E67-4AE1-86B3-F1A3DA32792B}"/>
              </a:ext>
            </a:extLst>
          </p:cNvPr>
          <p:cNvSpPr txBox="1">
            <a:spLocks/>
          </p:cNvSpPr>
          <p:nvPr/>
        </p:nvSpPr>
        <p:spPr>
          <a:xfrm>
            <a:off x="566928" y="3458527"/>
            <a:ext cx="4471797" cy="3053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1" algn="just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learning better features from an image, involves recognizing key objects, their attributes and their relationships in the image</a:t>
            </a:r>
          </a:p>
          <a:p>
            <a:pPr lvl="1" algn="just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Generating both syntactically and semantically correct sentences from the obtained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DB5780-417C-45E3-9CD0-E1CC2C88A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24" y="3631501"/>
            <a:ext cx="2006656" cy="26755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4F3BE3D-CC88-423B-BF4A-E118C7C0685E}"/>
              </a:ext>
            </a:extLst>
          </p:cNvPr>
          <p:cNvSpPr/>
          <p:nvPr/>
        </p:nvSpPr>
        <p:spPr>
          <a:xfrm>
            <a:off x="7938136" y="4252595"/>
            <a:ext cx="1424940" cy="14245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 Captioning Model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CA9EAD-4545-4F04-90F0-C30E0FC32F94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7574280" y="4964875"/>
            <a:ext cx="363856" cy="4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0A84A59-525F-425B-AFBA-E84324435530}"/>
              </a:ext>
            </a:extLst>
          </p:cNvPr>
          <p:cNvSpPr/>
          <p:nvPr/>
        </p:nvSpPr>
        <p:spPr>
          <a:xfrm>
            <a:off x="9726932" y="3912489"/>
            <a:ext cx="1898140" cy="20859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Two horses pull a carriage driven by a woman over snow covered ground.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527261-963B-4150-80C1-41EE4A74D5F3}"/>
              </a:ext>
            </a:extLst>
          </p:cNvPr>
          <p:cNvCxnSpPr>
            <a:stCxn id="11" idx="3"/>
            <a:endCxn id="17" idx="1"/>
          </p:cNvCxnSpPr>
          <p:nvPr/>
        </p:nvCxnSpPr>
        <p:spPr>
          <a:xfrm flipV="1">
            <a:off x="9363076" y="4955477"/>
            <a:ext cx="363856" cy="9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806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Work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11122152" cy="2453259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2015: Show and Tell by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Vinyals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, Oriol, et al.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Architecture: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GoogLeNet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(InceptionV1) + LSTM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2016: Show, Attend and Tell by Xu, Kelvin, et al.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Architecture: VGG16 + LSTM + Attention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1FF6C34-552F-41AD-B784-44CD8C980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2478481"/>
              </p:ext>
            </p:extLst>
          </p:nvPr>
        </p:nvGraphicFramePr>
        <p:xfrm>
          <a:off x="2032000" y="243325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9540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8919972" cy="590931"/>
          </a:xfrm>
        </p:spPr>
        <p:txBody>
          <a:bodyPr/>
          <a:lstStyle/>
          <a:p>
            <a:r>
              <a:rPr lang="en-US" dirty="0"/>
              <a:t>Scope for Improvement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11122152" cy="413435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Can be broadly classified into two areas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Feature Extraction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improve accuracy in object detection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reduce the number of model parameters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Caption Generation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improve syntax and semantics of the generated text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(use better language models)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Many sophisticated models for image captioning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have already established high-performance benchmarks.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Q: What can we improve with limited resources?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1DE134-D3E6-4240-8957-2923E6DEF250}"/>
              </a:ext>
            </a:extLst>
          </p:cNvPr>
          <p:cNvSpPr txBox="1"/>
          <p:nvPr/>
        </p:nvSpPr>
        <p:spPr>
          <a:xfrm>
            <a:off x="566928" y="6423289"/>
            <a:ext cx="94612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Hossain, MD Zakir, et al. "A comprehensive survey of deep learning for image captioning."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ACM Computing Surveys (CSUR)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 51.6 (2019): 1-36.</a:t>
            </a:r>
          </a:p>
        </p:txBody>
      </p:sp>
    </p:spTree>
    <p:extLst>
      <p:ext uri="{BB962C8B-B14F-4D97-AF65-F5344CB8AC3E}">
        <p14:creationId xmlns:p14="http://schemas.microsoft.com/office/powerpoint/2010/main" val="101982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8919972" cy="590931"/>
          </a:xfrm>
        </p:spPr>
        <p:txBody>
          <a:bodyPr/>
          <a:lstStyle/>
          <a:p>
            <a:r>
              <a:rPr lang="en-US" dirty="0"/>
              <a:t>Ideas Considered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221036"/>
            <a:ext cx="11122152" cy="396824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Feature Extraction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change existing architectures or design a new CNN architecture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rgbClr val="FF0000"/>
                </a:solidFill>
              </a:rPr>
              <a:t>Problems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lvl="3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training new models requires a lot of computational resources</a:t>
            </a:r>
          </a:p>
          <a:p>
            <a:pPr lvl="3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existing models are quite superior, new model has no guarantee of better performance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employ different pre-trained models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Caption Generation (LSTM and GRU are typically used for this)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try a custom GRU/LSTM cell (introduce new gates, modify activation functions, etc.)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rgbClr val="FF0000"/>
                </a:solidFill>
              </a:rPr>
              <a:t>Problem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: such changes require in depth conceptual knowledge and mathematical justification of improving the model performance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try a different text generation model – Transformer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/ Sequence-to-sequence GAN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[2]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341910-3350-4C9C-BA5E-5EA7A28763CB}"/>
              </a:ext>
            </a:extLst>
          </p:cNvPr>
          <p:cNvSpPr txBox="1"/>
          <p:nvPr/>
        </p:nvSpPr>
        <p:spPr>
          <a:xfrm>
            <a:off x="566928" y="6423289"/>
            <a:ext cx="95059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Vaswani, Ashish, et al. "Attention is all you need."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Advances in neural information processing systems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. 2017.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[2] Yu,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Lantao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, et al. "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Seqgan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: Sequence generative adversarial nets with policy gradient."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Thirty-First AAAI Conference on Artificial Intelligence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. 2017.</a:t>
            </a:r>
          </a:p>
        </p:txBody>
      </p:sp>
    </p:spTree>
    <p:extLst>
      <p:ext uri="{BB962C8B-B14F-4D97-AF65-F5344CB8AC3E}">
        <p14:creationId xmlns:p14="http://schemas.microsoft.com/office/powerpoint/2010/main" val="2544593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7" y="1499616"/>
            <a:ext cx="10643997" cy="590931"/>
          </a:xfrm>
        </p:spPr>
        <p:txBody>
          <a:bodyPr/>
          <a:lstStyle/>
          <a:p>
            <a:r>
              <a:rPr lang="en-US" dirty="0"/>
              <a:t>Improvement in Feature Extraction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11122152" cy="413435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Feature extraction is typically achieved using very deep CNN architectures.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The model in the original paper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used the VGG16 architecture.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network weights were pretrained on ImageNet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However, the network has very large number of parameters (~140M). This means difficulty in deploying the network and longer inference time.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Several other CNN network architectures are proven to be much superior to VGG16, in terms of reducing the computational cost as well as providing better performance.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Hence, we employ different pre-trained models instead of VGG16.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07CB2-3AED-40F4-AF03-A5B88FA76E2C}"/>
              </a:ext>
            </a:extLst>
          </p:cNvPr>
          <p:cNvSpPr txBox="1"/>
          <p:nvPr/>
        </p:nvSpPr>
        <p:spPr>
          <a:xfrm>
            <a:off x="566928" y="6423289"/>
            <a:ext cx="109251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Xu, Kelvin, et al. "Show, attend and tell: Neural image caption generation with visual attention."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International conference on machine learning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. 2015.</a:t>
            </a:r>
          </a:p>
        </p:txBody>
      </p:sp>
    </p:spTree>
    <p:extLst>
      <p:ext uri="{BB962C8B-B14F-4D97-AF65-F5344CB8AC3E}">
        <p14:creationId xmlns:p14="http://schemas.microsoft.com/office/powerpoint/2010/main" val="984260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7" y="1499616"/>
            <a:ext cx="10472547" cy="590931"/>
          </a:xfrm>
        </p:spPr>
        <p:txBody>
          <a:bodyPr/>
          <a:lstStyle/>
          <a:p>
            <a:r>
              <a:rPr lang="en-US" dirty="0"/>
              <a:t>Improvement in Feature Extraction (Contd.)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29755"/>
            <a:ext cx="11122152" cy="3968249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The table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summarizes the performance of four deep CNN architectures on ImageNet.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Clearly, employing either InceptionV3 or Xception architecture greatly reduces the number of parameters.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We separately use InceptionV3 and Xception architectures instead of VGG16.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F84F2C-EF49-4702-B133-F5EAC4084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525368"/>
              </p:ext>
            </p:extLst>
          </p:nvPr>
        </p:nvGraphicFramePr>
        <p:xfrm>
          <a:off x="1827339" y="2795464"/>
          <a:ext cx="860133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3555">
                  <a:extLst>
                    <a:ext uri="{9D8B030D-6E8A-4147-A177-3AD203B41FA5}">
                      <a16:colId xmlns:a16="http://schemas.microsoft.com/office/drawing/2014/main" val="4053610039"/>
                    </a:ext>
                  </a:extLst>
                </a:gridCol>
                <a:gridCol w="1433555">
                  <a:extLst>
                    <a:ext uri="{9D8B030D-6E8A-4147-A177-3AD203B41FA5}">
                      <a16:colId xmlns:a16="http://schemas.microsoft.com/office/drawing/2014/main" val="4215068219"/>
                    </a:ext>
                  </a:extLst>
                </a:gridCol>
                <a:gridCol w="1433555">
                  <a:extLst>
                    <a:ext uri="{9D8B030D-6E8A-4147-A177-3AD203B41FA5}">
                      <a16:colId xmlns:a16="http://schemas.microsoft.com/office/drawing/2014/main" val="1670606689"/>
                    </a:ext>
                  </a:extLst>
                </a:gridCol>
                <a:gridCol w="1578881">
                  <a:extLst>
                    <a:ext uri="{9D8B030D-6E8A-4147-A177-3AD203B41FA5}">
                      <a16:colId xmlns:a16="http://schemas.microsoft.com/office/drawing/2014/main" val="3787847215"/>
                    </a:ext>
                  </a:extLst>
                </a:gridCol>
                <a:gridCol w="1288229">
                  <a:extLst>
                    <a:ext uri="{9D8B030D-6E8A-4147-A177-3AD203B41FA5}">
                      <a16:colId xmlns:a16="http://schemas.microsoft.com/office/drawing/2014/main" val="3160179984"/>
                    </a:ext>
                  </a:extLst>
                </a:gridCol>
                <a:gridCol w="1433555">
                  <a:extLst>
                    <a:ext uri="{9D8B030D-6E8A-4147-A177-3AD203B41FA5}">
                      <a16:colId xmlns:a16="http://schemas.microsoft.com/office/drawing/2014/main" val="1325588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Top-1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Top-5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Weights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669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VGG16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0.713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0.901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138,357,544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528MB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455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VGG19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0.713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143,667,240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549MB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847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InceptionV3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0.779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0.937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23,851,784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92MB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535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Xception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0.790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0.945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22,910,480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88MB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3151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2A8B2D6-1B4E-439F-A518-C64A7E7FB190}"/>
              </a:ext>
            </a:extLst>
          </p:cNvPr>
          <p:cNvSpPr txBox="1"/>
          <p:nvPr/>
        </p:nvSpPr>
        <p:spPr>
          <a:xfrm>
            <a:off x="566928" y="6502336"/>
            <a:ext cx="21162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[1] </a:t>
            </a:r>
            <a:r>
              <a:rPr lang="en-US" sz="1100" dirty="0">
                <a:hlinkClick r:id="rId2"/>
              </a:rPr>
              <a:t>https://keras.io/applications/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90016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7" y="1499616"/>
            <a:ext cx="10643997" cy="590931"/>
          </a:xfrm>
        </p:spPr>
        <p:txBody>
          <a:bodyPr/>
          <a:lstStyle/>
          <a:p>
            <a:r>
              <a:rPr lang="en-US" dirty="0"/>
              <a:t>Improvement in Caption Generation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11122152" cy="413435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Caption generation is typically achieved using RNN architectures.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The model in the original paper </a:t>
            </a:r>
            <a:r>
              <a:rPr lang="en-US" baseline="30000" dirty="0">
                <a:solidFill>
                  <a:schemeClr val="tx1">
                    <a:lumMod val="50000"/>
                  </a:schemeClr>
                </a:solidFill>
              </a:rPr>
              <a:t>[1]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used LSTM-based sequence generator.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Our modifications:</a:t>
            </a:r>
          </a:p>
          <a:p>
            <a:pPr marL="845820" lvl="1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Replaced the LSTM units with GRU + Attention layer</a:t>
            </a:r>
          </a:p>
          <a:p>
            <a:pPr marL="845820" lvl="1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Replaced the RNN with Transformer (self-attention)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07CB2-3AED-40F4-AF03-A5B88FA76E2C}"/>
              </a:ext>
            </a:extLst>
          </p:cNvPr>
          <p:cNvSpPr txBox="1"/>
          <p:nvPr/>
        </p:nvSpPr>
        <p:spPr>
          <a:xfrm>
            <a:off x="566928" y="6423289"/>
            <a:ext cx="109251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Vinyals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, Oriol, et al. "Show and tell: A neural image caption generator." </a:t>
            </a:r>
            <a:r>
              <a:rPr lang="en-US" sz="1100" i="1" dirty="0">
                <a:solidFill>
                  <a:schemeClr val="tx1">
                    <a:lumMod val="50000"/>
                  </a:schemeClr>
                </a:solidFill>
              </a:rPr>
              <a:t>Proceedings of the IEEE conference on computer vision and pattern recognition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. 2015.</a:t>
            </a:r>
          </a:p>
        </p:txBody>
      </p:sp>
    </p:spTree>
    <p:extLst>
      <p:ext uri="{BB962C8B-B14F-4D97-AF65-F5344CB8AC3E}">
        <p14:creationId xmlns:p14="http://schemas.microsoft.com/office/powerpoint/2010/main" val="2699623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6BBF5-94E7-4B8F-BB7F-470A3A76A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 dirty="0"/>
              <a:t>Caption Generation with GRU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E30AA-EBEB-4372-BC74-1D3F5F0842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CE943-F698-4EDE-9162-225AA8AB0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016" y="2307902"/>
            <a:ext cx="8647968" cy="37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27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 Brand Colors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2015</Words>
  <Application>Microsoft Office PowerPoint</Application>
  <PresentationFormat>Widescreen</PresentationFormat>
  <Paragraphs>261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Regular</vt:lpstr>
      <vt:lpstr>Georgia</vt:lpstr>
      <vt:lpstr>System Font Regular</vt:lpstr>
      <vt:lpstr>Office Theme</vt:lpstr>
      <vt:lpstr>IMAGE CAPTIONING</vt:lpstr>
      <vt:lpstr>Introduction</vt:lpstr>
      <vt:lpstr>Original Work</vt:lpstr>
      <vt:lpstr>Scope for Improvement</vt:lpstr>
      <vt:lpstr>Ideas Considered</vt:lpstr>
      <vt:lpstr>Improvement in Feature Extraction</vt:lpstr>
      <vt:lpstr>Improvement in Feature Extraction (Contd.)</vt:lpstr>
      <vt:lpstr>Improvement in Caption Generation</vt:lpstr>
      <vt:lpstr>Caption Generation with GRU</vt:lpstr>
      <vt:lpstr>Caption Generation with Transformer</vt:lpstr>
      <vt:lpstr>Implementation Specifics</vt:lpstr>
      <vt:lpstr>Evaluation Metric</vt:lpstr>
      <vt:lpstr>Results (Comparing BLEU Scores)</vt:lpstr>
      <vt:lpstr>Results (Contd.)</vt:lpstr>
      <vt:lpstr>Results (Contd.)</vt:lpstr>
      <vt:lpstr>Results (Contd.)</vt:lpstr>
      <vt:lpstr>Results (Contd.)</vt:lpstr>
      <vt:lpstr>Summary</vt:lpstr>
      <vt:lpstr>References</vt:lpstr>
    </vt:vector>
  </TitlesOfParts>
  <Manager/>
  <Company>University at Buffalo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Presentation</dc:title>
  <dc:subject/>
  <dc:creator>Division of University Communications</dc:creator>
  <cp:keywords/>
  <dc:description/>
  <cp:lastModifiedBy>Karthik NS</cp:lastModifiedBy>
  <cp:revision>1069</cp:revision>
  <dcterms:created xsi:type="dcterms:W3CDTF">2019-04-04T19:20:28Z</dcterms:created>
  <dcterms:modified xsi:type="dcterms:W3CDTF">2020-05-05T19:43:58Z</dcterms:modified>
  <cp:category/>
</cp:coreProperties>
</file>

<file path=docProps/thumbnail.jpeg>
</file>